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4610" autoAdjust="0"/>
  </p:normalViewPr>
  <p:slideViewPr>
    <p:cSldViewPr snapToGrid="0" snapToObjects="1">
      <p:cViewPr varScale="1">
        <p:scale>
          <a:sx n="162" d="100"/>
          <a:sy n="162" d="100"/>
        </p:scale>
        <p:origin x="216" y="1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49808" y="1234440"/>
            <a:ext cx="530352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3800" b="1" dirty="0">
                <a:solidFill>
                  <a:srgbClr val="005A8D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АНГАРА’ 2026</a:t>
            </a:r>
            <a:r>
              <a:rPr lang="ru-RU" sz="3800" b="1" dirty="0">
                <a:solidFill>
                  <a:srgbClr val="005A8D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 </a:t>
            </a:r>
            <a:r>
              <a:rPr lang="en-US" sz="3800" b="1" dirty="0">
                <a:solidFill>
                  <a:srgbClr val="005A8D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|</a:t>
            </a:r>
            <a:r>
              <a:rPr lang="ru-RU" sz="3800" b="1" dirty="0">
                <a:solidFill>
                  <a:srgbClr val="005A8D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 КС ГТС-8</a:t>
            </a:r>
            <a:endParaRPr lang="en-US" sz="3800" dirty="0"/>
          </a:p>
        </p:txBody>
      </p:sp>
      <p:sp>
        <p:nvSpPr>
          <p:cNvPr id="4" name="Text 1"/>
          <p:cNvSpPr/>
          <p:nvPr/>
        </p:nvSpPr>
        <p:spPr>
          <a:xfrm>
            <a:off x="786384" y="1810512"/>
            <a:ext cx="41605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29434E"/>
                </a:solidFill>
              </a:rPr>
              <a:t>научно-практическая конференция</a:t>
            </a:r>
            <a:endParaRPr lang="en-US" sz="1300" dirty="0"/>
          </a:p>
        </p:txBody>
      </p:sp>
      <p:sp>
        <p:nvSpPr>
          <p:cNvPr id="5" name="Text 2"/>
          <p:cNvSpPr/>
          <p:nvPr/>
        </p:nvSpPr>
        <p:spPr>
          <a:xfrm>
            <a:off x="786384" y="2084832"/>
            <a:ext cx="32004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20" b="1" dirty="0">
                <a:solidFill>
                  <a:srgbClr val="F05A28"/>
                </a:solidFill>
              </a:rPr>
              <a:t>23–27 ИЮНЯ · ИРКУТСК</a:t>
            </a:r>
            <a:endParaRPr lang="en-US" sz="1220" dirty="0"/>
          </a:p>
        </p:txBody>
      </p:sp>
      <p:sp>
        <p:nvSpPr>
          <p:cNvPr id="6" name="Text 3"/>
          <p:cNvSpPr/>
          <p:nvPr/>
        </p:nvSpPr>
        <p:spPr>
          <a:xfrm>
            <a:off x="749808" y="2834640"/>
            <a:ext cx="612648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0A355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Название презентации</a:t>
            </a:r>
            <a:endParaRPr lang="en-US" sz="3200" dirty="0"/>
          </a:p>
        </p:txBody>
      </p:sp>
      <p:sp>
        <p:nvSpPr>
          <p:cNvPr id="7" name="Text 4"/>
          <p:cNvSpPr/>
          <p:nvPr/>
        </p:nvSpPr>
        <p:spPr>
          <a:xfrm>
            <a:off x="786384" y="3438144"/>
            <a:ext cx="52120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6E7F86"/>
                </a:solidFill>
              </a:rPr>
              <a:t>Подзаголовок / тема доклада</a:t>
            </a:r>
            <a:endParaRPr lang="en-US" sz="1600" dirty="0"/>
          </a:p>
        </p:txBody>
      </p:sp>
      <p:sp>
        <p:nvSpPr>
          <p:cNvPr id="8" name="Shape 5"/>
          <p:cNvSpPr/>
          <p:nvPr/>
        </p:nvSpPr>
        <p:spPr>
          <a:xfrm>
            <a:off x="786384" y="3986784"/>
            <a:ext cx="1417320" cy="0"/>
          </a:xfrm>
          <a:prstGeom prst="line">
            <a:avLst/>
          </a:prstGeom>
          <a:noFill/>
          <a:ln w="12700">
            <a:solidFill>
              <a:srgbClr val="F05A28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2520294" y="6461185"/>
            <a:ext cx="384048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29434E"/>
                </a:solidFill>
              </a:rPr>
              <a:t>Имя докладчика · организация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/>
          <p:nvPr/>
        </p:nvSpPr>
        <p:spPr>
          <a:xfrm>
            <a:off x="594360" y="658368"/>
            <a:ext cx="228600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620" dirty="0">
                <a:solidFill>
                  <a:srgbClr val="6E7F86"/>
                </a:solidFill>
              </a:rPr>
              <a:t>научно-практическая конференция</a:t>
            </a:r>
            <a:endParaRPr lang="en-US" sz="620" dirty="0"/>
          </a:p>
        </p:txBody>
      </p:sp>
      <p:sp>
        <p:nvSpPr>
          <p:cNvPr id="7" name="Text 4"/>
          <p:cNvSpPr/>
          <p:nvPr/>
        </p:nvSpPr>
        <p:spPr>
          <a:xfrm>
            <a:off x="713232" y="1920240"/>
            <a:ext cx="9144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F05A28"/>
                </a:solidFill>
              </a:rPr>
              <a:t>01</a:t>
            </a:r>
            <a:endParaRPr lang="en-US" sz="2600" dirty="0"/>
          </a:p>
        </p:txBody>
      </p:sp>
      <p:sp>
        <p:nvSpPr>
          <p:cNvPr id="8" name="Text 5"/>
          <p:cNvSpPr/>
          <p:nvPr/>
        </p:nvSpPr>
        <p:spPr>
          <a:xfrm>
            <a:off x="713232" y="2487168"/>
            <a:ext cx="640080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0A355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Название раздела</a:t>
            </a:r>
            <a:endParaRPr lang="en-US" sz="3600" dirty="0"/>
          </a:p>
        </p:txBody>
      </p:sp>
      <p:sp>
        <p:nvSpPr>
          <p:cNvPr id="9" name="Text 6"/>
          <p:cNvSpPr/>
          <p:nvPr/>
        </p:nvSpPr>
        <p:spPr>
          <a:xfrm>
            <a:off x="749808" y="3182112"/>
            <a:ext cx="55778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6E7F86"/>
                </a:solidFill>
              </a:rPr>
              <a:t>Короткое пояснение раздела в одну строку</a:t>
            </a:r>
            <a:endParaRPr lang="en-US" sz="1400" dirty="0"/>
          </a:p>
        </p:txBody>
      </p:sp>
      <p:sp>
        <p:nvSpPr>
          <p:cNvPr id="10" name="Shape 7"/>
          <p:cNvSpPr/>
          <p:nvPr/>
        </p:nvSpPr>
        <p:spPr>
          <a:xfrm>
            <a:off x="749808" y="3639312"/>
            <a:ext cx="1143000" cy="0"/>
          </a:xfrm>
          <a:prstGeom prst="line">
            <a:avLst/>
          </a:prstGeom>
          <a:noFill/>
          <a:ln w="12700">
            <a:solidFill>
              <a:srgbClr val="0798C6"/>
            </a:solidFill>
            <a:prstDash val="solid"/>
          </a:ln>
        </p:spPr>
      </p:sp>
      <p:sp>
        <p:nvSpPr>
          <p:cNvPr id="11" name="Shape 8"/>
          <p:cNvSpPr/>
          <p:nvPr/>
        </p:nvSpPr>
        <p:spPr>
          <a:xfrm>
            <a:off x="548640" y="6336792"/>
            <a:ext cx="11064240" cy="0"/>
          </a:xfrm>
          <a:prstGeom prst="line">
            <a:avLst/>
          </a:prstGeom>
          <a:noFill/>
          <a:ln w="12700">
            <a:solidFill>
              <a:srgbClr val="7FCFE5">
                <a:alpha val="58000"/>
              </a:srgbClr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548640" y="6473952"/>
            <a:ext cx="20116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b="1" dirty="0">
                <a:solidFill>
                  <a:srgbClr val="005A8D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АНГАРА’ 2026</a:t>
            </a:r>
            <a:endParaRPr lang="en-US" sz="850" dirty="0"/>
          </a:p>
        </p:txBody>
      </p:sp>
      <p:sp>
        <p:nvSpPr>
          <p:cNvPr id="13" name="Text 10"/>
          <p:cNvSpPr/>
          <p:nvPr/>
        </p:nvSpPr>
        <p:spPr>
          <a:xfrm>
            <a:off x="2606040" y="6473952"/>
            <a:ext cx="20574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6E7F86"/>
                </a:solidFill>
              </a:rPr>
              <a:t>23–27 июня · Иркутск</a:t>
            </a:r>
            <a:endParaRPr lang="en-US" sz="750" dirty="0"/>
          </a:p>
        </p:txBody>
      </p:sp>
      <p:sp>
        <p:nvSpPr>
          <p:cNvPr id="15" name="Text 12"/>
          <p:cNvSpPr/>
          <p:nvPr/>
        </p:nvSpPr>
        <p:spPr>
          <a:xfrm>
            <a:off x="11201400" y="6446520"/>
            <a:ext cx="4572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6E7F86"/>
                </a:solidFill>
              </a:rPr>
              <a:t>02</a:t>
            </a:r>
            <a:endParaRPr lang="en-US" sz="800" dirty="0"/>
          </a:p>
        </p:txBody>
      </p:sp>
      <p:sp>
        <p:nvSpPr>
          <p:cNvPr id="5" name="Text 0">
            <a:extLst>
              <a:ext uri="{FF2B5EF4-FFF2-40B4-BE49-F238E27FC236}">
                <a16:creationId xmlns:a16="http://schemas.microsoft.com/office/drawing/2014/main" id="{35CE3550-0173-7CFA-C01B-E1A19BAF8D5D}"/>
              </a:ext>
            </a:extLst>
          </p:cNvPr>
          <p:cNvSpPr/>
          <p:nvPr/>
        </p:nvSpPr>
        <p:spPr>
          <a:xfrm>
            <a:off x="594360" y="338328"/>
            <a:ext cx="22402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500" b="1" dirty="0">
                <a:solidFill>
                  <a:srgbClr val="005A8D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АНГАРА’ 2026</a:t>
            </a:r>
            <a:r>
              <a:rPr lang="ru-RU" sz="1500" b="1" dirty="0">
                <a:solidFill>
                  <a:srgbClr val="005A8D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 </a:t>
            </a:r>
            <a:r>
              <a:rPr lang="en-US" sz="1500" b="1" dirty="0">
                <a:solidFill>
                  <a:srgbClr val="005A8D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|</a:t>
            </a:r>
            <a:r>
              <a:rPr lang="ru-RU" sz="1500" b="1" dirty="0">
                <a:solidFill>
                  <a:srgbClr val="005A8D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 КС ГТС-8</a:t>
            </a:r>
            <a:endParaRPr lang="en-US" sz="1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/>
          <p:nvPr/>
        </p:nvSpPr>
        <p:spPr>
          <a:xfrm>
            <a:off x="594360" y="658368"/>
            <a:ext cx="228600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620" dirty="0">
                <a:solidFill>
                  <a:srgbClr val="6E7F86"/>
                </a:solidFill>
              </a:rPr>
              <a:t>научно-практическая конференция</a:t>
            </a:r>
            <a:endParaRPr lang="en-US" sz="620" dirty="0"/>
          </a:p>
        </p:txBody>
      </p:sp>
      <p:sp>
        <p:nvSpPr>
          <p:cNvPr id="7" name="Text 4"/>
          <p:cNvSpPr/>
          <p:nvPr/>
        </p:nvSpPr>
        <p:spPr>
          <a:xfrm>
            <a:off x="676656" y="960120"/>
            <a:ext cx="676656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0A355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Повестка / структура</a:t>
            </a:r>
            <a:endParaRPr lang="en-US" sz="2800" dirty="0"/>
          </a:p>
        </p:txBody>
      </p:sp>
      <p:sp>
        <p:nvSpPr>
          <p:cNvPr id="8" name="Shape 5"/>
          <p:cNvSpPr/>
          <p:nvPr/>
        </p:nvSpPr>
        <p:spPr>
          <a:xfrm>
            <a:off x="694944" y="1527048"/>
            <a:ext cx="1005840" cy="0"/>
          </a:xfrm>
          <a:prstGeom prst="line">
            <a:avLst/>
          </a:prstGeom>
          <a:noFill/>
          <a:ln w="12700">
            <a:solidFill>
              <a:srgbClr val="F05A28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768096" y="1874520"/>
            <a:ext cx="6492240" cy="621792"/>
          </a:xfrm>
          <a:prstGeom prst="roundRect">
            <a:avLst>
              <a:gd name="adj" fmla="val 11765"/>
            </a:avLst>
          </a:prstGeom>
          <a:solidFill>
            <a:srgbClr val="FFFFFF"/>
          </a:solidFill>
          <a:ln w="12700">
            <a:solidFill>
              <a:srgbClr val="7FCFE5">
                <a:alpha val="40000"/>
              </a:srgbClr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987552" y="2020824"/>
            <a:ext cx="4114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F05A28"/>
                </a:solidFill>
              </a:rPr>
              <a:t>01</a:t>
            </a:r>
            <a:endParaRPr lang="en-US" sz="1200" dirty="0"/>
          </a:p>
        </p:txBody>
      </p:sp>
      <p:sp>
        <p:nvSpPr>
          <p:cNvPr id="11" name="Shape 8"/>
          <p:cNvSpPr/>
          <p:nvPr/>
        </p:nvSpPr>
        <p:spPr>
          <a:xfrm>
            <a:off x="1536192" y="2157984"/>
            <a:ext cx="475488" cy="0"/>
          </a:xfrm>
          <a:prstGeom prst="line">
            <a:avLst/>
          </a:prstGeom>
          <a:noFill/>
          <a:ln w="12700">
            <a:solidFill>
              <a:srgbClr val="0798C6">
                <a:alpha val="75000"/>
              </a:srgbClr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2176272" y="1965960"/>
            <a:ext cx="42976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1550" b="1" dirty="0">
                <a:solidFill>
                  <a:srgbClr val="0A3550"/>
                </a:solidFill>
              </a:rPr>
              <a:t>Гидротехника и безопасность эксплуатации</a:t>
            </a:r>
            <a:endParaRPr lang="en-US" sz="1550" dirty="0"/>
          </a:p>
        </p:txBody>
      </p:sp>
      <p:sp>
        <p:nvSpPr>
          <p:cNvPr id="13" name="Text 10"/>
          <p:cNvSpPr/>
          <p:nvPr/>
        </p:nvSpPr>
        <p:spPr>
          <a:xfrm>
            <a:off x="2176272" y="2231136"/>
            <a:ext cx="42976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80" dirty="0">
                <a:solidFill>
                  <a:srgbClr val="6E7F86"/>
                </a:solidFill>
              </a:rPr>
              <a:t>Краткая подпись или ключевой результат блока.</a:t>
            </a:r>
            <a:endParaRPr lang="en-US" sz="880" dirty="0"/>
          </a:p>
        </p:txBody>
      </p:sp>
      <p:sp>
        <p:nvSpPr>
          <p:cNvPr id="14" name="Shape 11"/>
          <p:cNvSpPr/>
          <p:nvPr/>
        </p:nvSpPr>
        <p:spPr>
          <a:xfrm>
            <a:off x="768096" y="2770632"/>
            <a:ext cx="6492240" cy="621792"/>
          </a:xfrm>
          <a:prstGeom prst="roundRect">
            <a:avLst>
              <a:gd name="adj" fmla="val 11765"/>
            </a:avLst>
          </a:prstGeom>
          <a:solidFill>
            <a:srgbClr val="FFFFFF"/>
          </a:solidFill>
          <a:ln w="12700">
            <a:solidFill>
              <a:srgbClr val="7FCFE5">
                <a:alpha val="40000"/>
              </a:srgbClr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987552" y="2916936"/>
            <a:ext cx="4114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F05A28"/>
                </a:solidFill>
              </a:rPr>
              <a:t>02</a:t>
            </a:r>
            <a:endParaRPr lang="en-US" sz="1200" dirty="0"/>
          </a:p>
        </p:txBody>
      </p:sp>
      <p:sp>
        <p:nvSpPr>
          <p:cNvPr id="16" name="Shape 13"/>
          <p:cNvSpPr/>
          <p:nvPr/>
        </p:nvSpPr>
        <p:spPr>
          <a:xfrm>
            <a:off x="1536192" y="3054096"/>
            <a:ext cx="475488" cy="0"/>
          </a:xfrm>
          <a:prstGeom prst="line">
            <a:avLst/>
          </a:prstGeom>
          <a:noFill/>
          <a:ln w="12700">
            <a:solidFill>
              <a:srgbClr val="0798C6">
                <a:alpha val="75000"/>
              </a:srgbClr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2176272" y="2862072"/>
            <a:ext cx="42976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1550" b="1" dirty="0">
                <a:solidFill>
                  <a:srgbClr val="0A3550"/>
                </a:solidFill>
              </a:rPr>
              <a:t>Энергетика: актуальные решения</a:t>
            </a:r>
            <a:endParaRPr lang="en-US" sz="1550" dirty="0"/>
          </a:p>
        </p:txBody>
      </p:sp>
      <p:sp>
        <p:nvSpPr>
          <p:cNvPr id="18" name="Text 15"/>
          <p:cNvSpPr/>
          <p:nvPr/>
        </p:nvSpPr>
        <p:spPr>
          <a:xfrm>
            <a:off x="2176272" y="3127248"/>
            <a:ext cx="42976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80" dirty="0">
                <a:solidFill>
                  <a:srgbClr val="6E7F86"/>
                </a:solidFill>
              </a:rPr>
              <a:t>Краткая подпись или ключевой результат блока.</a:t>
            </a:r>
            <a:endParaRPr lang="en-US" sz="880" dirty="0"/>
          </a:p>
        </p:txBody>
      </p:sp>
      <p:sp>
        <p:nvSpPr>
          <p:cNvPr id="19" name="Shape 16"/>
          <p:cNvSpPr/>
          <p:nvPr/>
        </p:nvSpPr>
        <p:spPr>
          <a:xfrm>
            <a:off x="768096" y="3666744"/>
            <a:ext cx="6492240" cy="621792"/>
          </a:xfrm>
          <a:prstGeom prst="roundRect">
            <a:avLst>
              <a:gd name="adj" fmla="val 11765"/>
            </a:avLst>
          </a:prstGeom>
          <a:solidFill>
            <a:srgbClr val="FFFFFF"/>
          </a:solidFill>
          <a:ln w="12700">
            <a:solidFill>
              <a:srgbClr val="7FCFE5">
                <a:alpha val="40000"/>
              </a:srgbClr>
            </a:solidFill>
            <a:prstDash val="solid"/>
          </a:ln>
        </p:spPr>
      </p:sp>
      <p:sp>
        <p:nvSpPr>
          <p:cNvPr id="20" name="Text 17"/>
          <p:cNvSpPr/>
          <p:nvPr/>
        </p:nvSpPr>
        <p:spPr>
          <a:xfrm>
            <a:off x="987552" y="3813048"/>
            <a:ext cx="4114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F05A28"/>
                </a:solidFill>
              </a:rPr>
              <a:t>03</a:t>
            </a:r>
            <a:endParaRPr lang="en-US" sz="1200" dirty="0"/>
          </a:p>
        </p:txBody>
      </p:sp>
      <p:sp>
        <p:nvSpPr>
          <p:cNvPr id="21" name="Shape 18"/>
          <p:cNvSpPr/>
          <p:nvPr/>
        </p:nvSpPr>
        <p:spPr>
          <a:xfrm>
            <a:off x="1536192" y="3950208"/>
            <a:ext cx="475488" cy="0"/>
          </a:xfrm>
          <a:prstGeom prst="line">
            <a:avLst/>
          </a:prstGeom>
          <a:noFill/>
          <a:ln w="12700">
            <a:solidFill>
              <a:srgbClr val="0798C6">
                <a:alpha val="75000"/>
              </a:srgbClr>
            </a:solidFill>
            <a:prstDash val="solid"/>
          </a:ln>
        </p:spPr>
      </p:sp>
      <p:sp>
        <p:nvSpPr>
          <p:cNvPr id="22" name="Text 19"/>
          <p:cNvSpPr/>
          <p:nvPr/>
        </p:nvSpPr>
        <p:spPr>
          <a:xfrm>
            <a:off x="2176272" y="3758184"/>
            <a:ext cx="42976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1550" b="1" dirty="0">
                <a:solidFill>
                  <a:srgbClr val="0A3550"/>
                </a:solidFill>
              </a:rPr>
              <a:t>Наука, образование, ИТ и инжиниринг</a:t>
            </a:r>
            <a:endParaRPr lang="en-US" sz="1550" dirty="0"/>
          </a:p>
        </p:txBody>
      </p:sp>
      <p:sp>
        <p:nvSpPr>
          <p:cNvPr id="23" name="Text 20"/>
          <p:cNvSpPr/>
          <p:nvPr/>
        </p:nvSpPr>
        <p:spPr>
          <a:xfrm>
            <a:off x="2176272" y="4023360"/>
            <a:ext cx="42976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80" dirty="0">
                <a:solidFill>
                  <a:srgbClr val="6E7F86"/>
                </a:solidFill>
              </a:rPr>
              <a:t>Краткая подпись или ключевой результат блока.</a:t>
            </a:r>
            <a:endParaRPr lang="en-US" sz="880" dirty="0"/>
          </a:p>
        </p:txBody>
      </p:sp>
      <p:sp>
        <p:nvSpPr>
          <p:cNvPr id="24" name="Shape 21"/>
          <p:cNvSpPr/>
          <p:nvPr/>
        </p:nvSpPr>
        <p:spPr>
          <a:xfrm>
            <a:off x="768096" y="4562856"/>
            <a:ext cx="6492240" cy="621792"/>
          </a:xfrm>
          <a:prstGeom prst="roundRect">
            <a:avLst>
              <a:gd name="adj" fmla="val 11765"/>
            </a:avLst>
          </a:prstGeom>
          <a:solidFill>
            <a:srgbClr val="FFFFFF"/>
          </a:solidFill>
          <a:ln w="12700">
            <a:solidFill>
              <a:srgbClr val="7FCFE5">
                <a:alpha val="40000"/>
              </a:srgbClr>
            </a:solidFill>
            <a:prstDash val="solid"/>
          </a:ln>
        </p:spPr>
      </p:sp>
      <p:sp>
        <p:nvSpPr>
          <p:cNvPr id="25" name="Text 22"/>
          <p:cNvSpPr/>
          <p:nvPr/>
        </p:nvSpPr>
        <p:spPr>
          <a:xfrm>
            <a:off x="987552" y="4709160"/>
            <a:ext cx="4114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F05A28"/>
                </a:solidFill>
              </a:rPr>
              <a:t>04</a:t>
            </a:r>
            <a:endParaRPr lang="en-US" sz="1200" dirty="0"/>
          </a:p>
        </p:txBody>
      </p:sp>
      <p:sp>
        <p:nvSpPr>
          <p:cNvPr id="26" name="Shape 23"/>
          <p:cNvSpPr/>
          <p:nvPr/>
        </p:nvSpPr>
        <p:spPr>
          <a:xfrm>
            <a:off x="1536192" y="4846320"/>
            <a:ext cx="475488" cy="0"/>
          </a:xfrm>
          <a:prstGeom prst="line">
            <a:avLst/>
          </a:prstGeom>
          <a:noFill/>
          <a:ln w="12700">
            <a:solidFill>
              <a:srgbClr val="0798C6">
                <a:alpha val="75000"/>
              </a:srgbClr>
            </a:solidFill>
            <a:prstDash val="solid"/>
          </a:ln>
        </p:spPr>
      </p:sp>
      <p:sp>
        <p:nvSpPr>
          <p:cNvPr id="27" name="Text 24"/>
          <p:cNvSpPr/>
          <p:nvPr/>
        </p:nvSpPr>
        <p:spPr>
          <a:xfrm>
            <a:off x="2176272" y="4654296"/>
            <a:ext cx="42976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1550" b="1" dirty="0">
                <a:solidFill>
                  <a:srgbClr val="0A3550"/>
                </a:solidFill>
              </a:rPr>
              <a:t>Ресурсы, кадры и развитие</a:t>
            </a:r>
            <a:endParaRPr lang="en-US" sz="1550" dirty="0"/>
          </a:p>
        </p:txBody>
      </p:sp>
      <p:sp>
        <p:nvSpPr>
          <p:cNvPr id="28" name="Text 25"/>
          <p:cNvSpPr/>
          <p:nvPr/>
        </p:nvSpPr>
        <p:spPr>
          <a:xfrm>
            <a:off x="2176272" y="4919472"/>
            <a:ext cx="42976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80" dirty="0">
                <a:solidFill>
                  <a:srgbClr val="6E7F86"/>
                </a:solidFill>
              </a:rPr>
              <a:t>Краткая подпись или ключевой результат блока.</a:t>
            </a:r>
            <a:endParaRPr lang="en-US" sz="880" dirty="0"/>
          </a:p>
        </p:txBody>
      </p:sp>
      <p:sp>
        <p:nvSpPr>
          <p:cNvPr id="29" name="Shape 26"/>
          <p:cNvSpPr/>
          <p:nvPr/>
        </p:nvSpPr>
        <p:spPr>
          <a:xfrm>
            <a:off x="548640" y="6336792"/>
            <a:ext cx="11064240" cy="0"/>
          </a:xfrm>
          <a:prstGeom prst="line">
            <a:avLst/>
          </a:prstGeom>
          <a:noFill/>
          <a:ln w="12700">
            <a:solidFill>
              <a:srgbClr val="7FCFE5">
                <a:alpha val="58000"/>
              </a:srgbClr>
            </a:solidFill>
            <a:prstDash val="solid"/>
          </a:ln>
        </p:spPr>
      </p:sp>
      <p:sp>
        <p:nvSpPr>
          <p:cNvPr id="30" name="Text 27"/>
          <p:cNvSpPr/>
          <p:nvPr/>
        </p:nvSpPr>
        <p:spPr>
          <a:xfrm>
            <a:off x="548640" y="6473952"/>
            <a:ext cx="20116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b="1" dirty="0">
                <a:solidFill>
                  <a:srgbClr val="005A8D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АНГАРА’ 2026</a:t>
            </a:r>
            <a:endParaRPr lang="en-US" sz="850" dirty="0"/>
          </a:p>
        </p:txBody>
      </p:sp>
      <p:sp>
        <p:nvSpPr>
          <p:cNvPr id="31" name="Text 28"/>
          <p:cNvSpPr/>
          <p:nvPr/>
        </p:nvSpPr>
        <p:spPr>
          <a:xfrm>
            <a:off x="2606040" y="6473952"/>
            <a:ext cx="20574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6E7F86"/>
                </a:solidFill>
              </a:rPr>
              <a:t>23–27 июня · Иркутск</a:t>
            </a:r>
            <a:endParaRPr lang="en-US" sz="750" dirty="0"/>
          </a:p>
        </p:txBody>
      </p:sp>
      <p:sp>
        <p:nvSpPr>
          <p:cNvPr id="33" name="Text 30"/>
          <p:cNvSpPr/>
          <p:nvPr/>
        </p:nvSpPr>
        <p:spPr>
          <a:xfrm>
            <a:off x="11201400" y="6446520"/>
            <a:ext cx="4572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6E7F86"/>
                </a:solidFill>
              </a:rPr>
              <a:t>03</a:t>
            </a:r>
            <a:endParaRPr lang="en-US" sz="800" dirty="0"/>
          </a:p>
        </p:txBody>
      </p:sp>
      <p:sp>
        <p:nvSpPr>
          <p:cNvPr id="6" name="Text 0">
            <a:extLst>
              <a:ext uri="{FF2B5EF4-FFF2-40B4-BE49-F238E27FC236}">
                <a16:creationId xmlns:a16="http://schemas.microsoft.com/office/drawing/2014/main" id="{10CD6D92-5699-7533-E2E6-CCFE0A9E8E7E}"/>
              </a:ext>
            </a:extLst>
          </p:cNvPr>
          <p:cNvSpPr/>
          <p:nvPr/>
        </p:nvSpPr>
        <p:spPr>
          <a:xfrm>
            <a:off x="594360" y="338328"/>
            <a:ext cx="22402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500" b="1" dirty="0">
                <a:solidFill>
                  <a:srgbClr val="005A8D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АНГАРА’ 2026</a:t>
            </a:r>
            <a:r>
              <a:rPr lang="ru-RU" sz="1500" b="1" dirty="0">
                <a:solidFill>
                  <a:srgbClr val="005A8D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 </a:t>
            </a:r>
            <a:r>
              <a:rPr lang="en-US" sz="1500" b="1" dirty="0">
                <a:solidFill>
                  <a:srgbClr val="005A8D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| </a:t>
            </a:r>
            <a:r>
              <a:rPr lang="ru-RU" sz="1500" b="1" dirty="0">
                <a:solidFill>
                  <a:srgbClr val="005A8D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КС ГТС-8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/>
          <p:nvPr/>
        </p:nvSpPr>
        <p:spPr>
          <a:xfrm>
            <a:off x="594360" y="658368"/>
            <a:ext cx="228600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620" dirty="0">
                <a:solidFill>
                  <a:srgbClr val="6E7F86"/>
                </a:solidFill>
              </a:rPr>
              <a:t>научно-практическая конференция</a:t>
            </a:r>
            <a:endParaRPr lang="en-US" sz="620" dirty="0"/>
          </a:p>
        </p:txBody>
      </p:sp>
      <p:sp>
        <p:nvSpPr>
          <p:cNvPr id="7" name="Text 4"/>
          <p:cNvSpPr/>
          <p:nvPr/>
        </p:nvSpPr>
        <p:spPr>
          <a:xfrm>
            <a:off x="676656" y="932688"/>
            <a:ext cx="676656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0A355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Заголовок содержательного слайда</a:t>
            </a:r>
            <a:endParaRPr lang="en-US" sz="2800" dirty="0"/>
          </a:p>
        </p:txBody>
      </p:sp>
      <p:sp>
        <p:nvSpPr>
          <p:cNvPr id="8" name="Shape 5"/>
          <p:cNvSpPr/>
          <p:nvPr/>
        </p:nvSpPr>
        <p:spPr>
          <a:xfrm>
            <a:off x="694944" y="1499616"/>
            <a:ext cx="1005840" cy="0"/>
          </a:xfrm>
          <a:prstGeom prst="line">
            <a:avLst/>
          </a:prstGeom>
          <a:noFill/>
          <a:ln w="12700">
            <a:solidFill>
              <a:srgbClr val="F05A28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713232" y="1737360"/>
            <a:ext cx="4800600" cy="3520440"/>
          </a:xfrm>
          <a:prstGeom prst="roundRect">
            <a:avLst>
              <a:gd name="adj" fmla="val 2078"/>
            </a:avLst>
          </a:prstGeom>
          <a:solidFill>
            <a:srgbClr val="FFFFFF">
              <a:alpha val="95000"/>
            </a:srgbClr>
          </a:solidFill>
          <a:ln w="12700">
            <a:solidFill>
              <a:srgbClr val="7FCFE5">
                <a:alpha val="80000"/>
              </a:srgbClr>
            </a:solidFill>
            <a:prstDash val="solid"/>
          </a:ln>
        </p:spPr>
      </p:sp>
      <p:sp>
        <p:nvSpPr>
          <p:cNvPr id="10" name="Shape 7"/>
          <p:cNvSpPr/>
          <p:nvPr/>
        </p:nvSpPr>
        <p:spPr>
          <a:xfrm>
            <a:off x="877824" y="1901952"/>
            <a:ext cx="4471416" cy="3191256"/>
          </a:xfrm>
          <a:prstGeom prst="line">
            <a:avLst/>
          </a:prstGeom>
          <a:noFill/>
          <a:ln w="12700">
            <a:solidFill>
              <a:srgbClr val="7FCFE5">
                <a:alpha val="80000"/>
              </a:srgbClr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941832" y="3378708"/>
            <a:ext cx="4343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50" dirty="0">
                <a:solidFill>
                  <a:srgbClr val="6E7F86"/>
                </a:solidFill>
              </a:rPr>
              <a:t>Место для фото / схемы</a:t>
            </a:r>
            <a:endParaRPr lang="en-US" sz="950" dirty="0"/>
          </a:p>
        </p:txBody>
      </p:sp>
      <p:sp>
        <p:nvSpPr>
          <p:cNvPr id="12" name="Text 9"/>
          <p:cNvSpPr/>
          <p:nvPr/>
        </p:nvSpPr>
        <p:spPr>
          <a:xfrm>
            <a:off x="6035040" y="1783080"/>
            <a:ext cx="38404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0A3550"/>
                </a:solidFill>
              </a:rPr>
              <a:t>Ключевой вывод</a:t>
            </a:r>
            <a:endParaRPr lang="en-US" sz="2200" dirty="0"/>
          </a:p>
        </p:txBody>
      </p:sp>
      <p:sp>
        <p:nvSpPr>
          <p:cNvPr id="13" name="Text 10"/>
          <p:cNvSpPr/>
          <p:nvPr/>
        </p:nvSpPr>
        <p:spPr>
          <a:xfrm>
            <a:off x="6053328" y="2212848"/>
            <a:ext cx="4069080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250" dirty="0">
                <a:solidFill>
                  <a:srgbClr val="29434E"/>
                </a:solidFill>
              </a:rPr>
              <a:t>Используйте этот слайд для одного главного тезиса и 3–4 коротких аргументов. Визуальный блок слева помогает удержать композицию и не перегружает страницу.</a:t>
            </a:r>
            <a:endParaRPr lang="en-US" sz="1250" dirty="0"/>
          </a:p>
        </p:txBody>
      </p:sp>
      <p:sp>
        <p:nvSpPr>
          <p:cNvPr id="14" name="Shape 11"/>
          <p:cNvSpPr/>
          <p:nvPr/>
        </p:nvSpPr>
        <p:spPr>
          <a:xfrm>
            <a:off x="6071616" y="3310128"/>
            <a:ext cx="137160" cy="137160"/>
          </a:xfrm>
          <a:prstGeom prst="rect">
            <a:avLst/>
          </a:prstGeom>
          <a:solidFill>
            <a:srgbClr val="0798C6"/>
          </a:solidFill>
          <a:ln w="12700">
            <a:solidFill>
              <a:srgbClr val="0798C6">
                <a:alpha val="0"/>
              </a:srgbClr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6355080" y="3236976"/>
            <a:ext cx="347472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20" b="1" dirty="0">
                <a:solidFill>
                  <a:srgbClr val="0A3550"/>
                </a:solidFill>
              </a:rPr>
              <a:t>Факт или цифра</a:t>
            </a:r>
            <a:endParaRPr lang="en-US" sz="1320" dirty="0"/>
          </a:p>
        </p:txBody>
      </p:sp>
      <p:sp>
        <p:nvSpPr>
          <p:cNvPr id="16" name="Text 13"/>
          <p:cNvSpPr/>
          <p:nvPr/>
        </p:nvSpPr>
        <p:spPr>
          <a:xfrm>
            <a:off x="6355080" y="3511296"/>
            <a:ext cx="32918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20" dirty="0">
                <a:solidFill>
                  <a:srgbClr val="6E7F86"/>
                </a:solidFill>
              </a:rPr>
              <a:t>Короткая подпись в одну строку.</a:t>
            </a:r>
            <a:endParaRPr lang="en-US" sz="920" dirty="0"/>
          </a:p>
        </p:txBody>
      </p:sp>
      <p:sp>
        <p:nvSpPr>
          <p:cNvPr id="17" name="Shape 14"/>
          <p:cNvSpPr/>
          <p:nvPr/>
        </p:nvSpPr>
        <p:spPr>
          <a:xfrm>
            <a:off x="6071616" y="3968496"/>
            <a:ext cx="137160" cy="137160"/>
          </a:xfrm>
          <a:prstGeom prst="rect">
            <a:avLst/>
          </a:prstGeom>
          <a:solidFill>
            <a:srgbClr val="F05A28"/>
          </a:solidFill>
          <a:ln w="12700">
            <a:solidFill>
              <a:srgbClr val="F05A28">
                <a:alpha val="0"/>
              </a:srgbClr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6355080" y="3895344"/>
            <a:ext cx="347472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20" b="1" dirty="0">
                <a:solidFill>
                  <a:srgbClr val="0A3550"/>
                </a:solidFill>
              </a:rPr>
              <a:t>Практический эффект</a:t>
            </a:r>
            <a:endParaRPr lang="en-US" sz="1320" dirty="0"/>
          </a:p>
        </p:txBody>
      </p:sp>
      <p:sp>
        <p:nvSpPr>
          <p:cNvPr id="19" name="Text 16"/>
          <p:cNvSpPr/>
          <p:nvPr/>
        </p:nvSpPr>
        <p:spPr>
          <a:xfrm>
            <a:off x="6355080" y="4169664"/>
            <a:ext cx="32918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20" dirty="0">
                <a:solidFill>
                  <a:srgbClr val="6E7F86"/>
                </a:solidFill>
              </a:rPr>
              <a:t>Короткая подпись в одну строку.</a:t>
            </a:r>
            <a:endParaRPr lang="en-US" sz="920" dirty="0"/>
          </a:p>
        </p:txBody>
      </p:sp>
      <p:sp>
        <p:nvSpPr>
          <p:cNvPr id="20" name="Shape 17"/>
          <p:cNvSpPr/>
          <p:nvPr/>
        </p:nvSpPr>
        <p:spPr>
          <a:xfrm>
            <a:off x="6071616" y="4626864"/>
            <a:ext cx="137160" cy="137160"/>
          </a:xfrm>
          <a:prstGeom prst="rect">
            <a:avLst/>
          </a:prstGeom>
          <a:solidFill>
            <a:srgbClr val="0798C6"/>
          </a:solidFill>
          <a:ln w="12700">
            <a:solidFill>
              <a:srgbClr val="0798C6">
                <a:alpha val="0"/>
              </a:srgbClr>
            </a:solidFill>
            <a:prstDash val="solid"/>
          </a:ln>
        </p:spPr>
      </p:sp>
      <p:sp>
        <p:nvSpPr>
          <p:cNvPr id="21" name="Text 18"/>
          <p:cNvSpPr/>
          <p:nvPr/>
        </p:nvSpPr>
        <p:spPr>
          <a:xfrm>
            <a:off x="6355080" y="4553712"/>
            <a:ext cx="347472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20" b="1" dirty="0">
                <a:solidFill>
                  <a:srgbClr val="0A3550"/>
                </a:solidFill>
              </a:rPr>
              <a:t>Следующий шаг</a:t>
            </a:r>
            <a:endParaRPr lang="en-US" sz="1320" dirty="0"/>
          </a:p>
        </p:txBody>
      </p:sp>
      <p:sp>
        <p:nvSpPr>
          <p:cNvPr id="22" name="Text 19"/>
          <p:cNvSpPr/>
          <p:nvPr/>
        </p:nvSpPr>
        <p:spPr>
          <a:xfrm>
            <a:off x="6355080" y="4828032"/>
            <a:ext cx="32918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20" dirty="0">
                <a:solidFill>
                  <a:srgbClr val="6E7F86"/>
                </a:solidFill>
              </a:rPr>
              <a:t>Короткая подпись в одну строку.</a:t>
            </a:r>
            <a:endParaRPr lang="en-US" sz="920" dirty="0"/>
          </a:p>
        </p:txBody>
      </p:sp>
      <p:sp>
        <p:nvSpPr>
          <p:cNvPr id="23" name="Shape 20"/>
          <p:cNvSpPr/>
          <p:nvPr/>
        </p:nvSpPr>
        <p:spPr>
          <a:xfrm>
            <a:off x="548640" y="6336792"/>
            <a:ext cx="11064240" cy="0"/>
          </a:xfrm>
          <a:prstGeom prst="line">
            <a:avLst/>
          </a:prstGeom>
          <a:noFill/>
          <a:ln w="12700">
            <a:solidFill>
              <a:srgbClr val="7FCFE5">
                <a:alpha val="58000"/>
              </a:srgbClr>
            </a:solidFill>
            <a:prstDash val="solid"/>
          </a:ln>
        </p:spPr>
      </p:sp>
      <p:sp>
        <p:nvSpPr>
          <p:cNvPr id="24" name="Text 21"/>
          <p:cNvSpPr/>
          <p:nvPr/>
        </p:nvSpPr>
        <p:spPr>
          <a:xfrm>
            <a:off x="548640" y="6473952"/>
            <a:ext cx="20116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b="1" dirty="0">
                <a:solidFill>
                  <a:srgbClr val="005A8D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АНГАРА’ 2026</a:t>
            </a:r>
            <a:endParaRPr lang="en-US" sz="850" dirty="0"/>
          </a:p>
        </p:txBody>
      </p:sp>
      <p:sp>
        <p:nvSpPr>
          <p:cNvPr id="25" name="Text 22"/>
          <p:cNvSpPr/>
          <p:nvPr/>
        </p:nvSpPr>
        <p:spPr>
          <a:xfrm>
            <a:off x="2606040" y="6473952"/>
            <a:ext cx="20574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6E7F86"/>
                </a:solidFill>
              </a:rPr>
              <a:t>23–27 июня · Иркутск</a:t>
            </a:r>
            <a:endParaRPr lang="en-US" sz="750" dirty="0"/>
          </a:p>
        </p:txBody>
      </p:sp>
      <p:sp>
        <p:nvSpPr>
          <p:cNvPr id="27" name="Text 24"/>
          <p:cNvSpPr/>
          <p:nvPr/>
        </p:nvSpPr>
        <p:spPr>
          <a:xfrm>
            <a:off x="11201400" y="6446520"/>
            <a:ext cx="4572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6E7F86"/>
                </a:solidFill>
              </a:rPr>
              <a:t>04</a:t>
            </a:r>
            <a:endParaRPr lang="en-US" sz="800" dirty="0"/>
          </a:p>
        </p:txBody>
      </p:sp>
      <p:sp>
        <p:nvSpPr>
          <p:cNvPr id="6" name="Text 0">
            <a:extLst>
              <a:ext uri="{FF2B5EF4-FFF2-40B4-BE49-F238E27FC236}">
                <a16:creationId xmlns:a16="http://schemas.microsoft.com/office/drawing/2014/main" id="{A3FC3C3E-1276-0CD9-B944-7BED5B03B843}"/>
              </a:ext>
            </a:extLst>
          </p:cNvPr>
          <p:cNvSpPr/>
          <p:nvPr/>
        </p:nvSpPr>
        <p:spPr>
          <a:xfrm>
            <a:off x="594360" y="338328"/>
            <a:ext cx="22402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500" b="1" dirty="0">
                <a:solidFill>
                  <a:srgbClr val="005A8D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АНГАРА’ 2026</a:t>
            </a:r>
            <a:r>
              <a:rPr lang="ru-RU" sz="1500" b="1" dirty="0">
                <a:solidFill>
                  <a:srgbClr val="005A8D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 </a:t>
            </a:r>
            <a:r>
              <a:rPr lang="en-US" sz="1500" b="1" dirty="0">
                <a:solidFill>
                  <a:srgbClr val="005A8D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| </a:t>
            </a:r>
            <a:r>
              <a:rPr lang="ru-RU" sz="1500" b="1" dirty="0">
                <a:solidFill>
                  <a:srgbClr val="005A8D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КС ГТС-8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/>
          <p:nvPr/>
        </p:nvSpPr>
        <p:spPr>
          <a:xfrm>
            <a:off x="594360" y="658368"/>
            <a:ext cx="228600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620" dirty="0">
                <a:solidFill>
                  <a:srgbClr val="6E7F86"/>
                </a:solidFill>
              </a:rPr>
              <a:t>научно-практическая конференция</a:t>
            </a:r>
            <a:endParaRPr lang="en-US" sz="620" dirty="0"/>
          </a:p>
        </p:txBody>
      </p:sp>
      <p:sp>
        <p:nvSpPr>
          <p:cNvPr id="7" name="Text 4"/>
          <p:cNvSpPr/>
          <p:nvPr/>
        </p:nvSpPr>
        <p:spPr>
          <a:xfrm>
            <a:off x="676656" y="841248"/>
            <a:ext cx="676656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0A355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Три ключевых блока</a:t>
            </a:r>
            <a:endParaRPr lang="en-US" sz="2800" dirty="0"/>
          </a:p>
        </p:txBody>
      </p:sp>
      <p:sp>
        <p:nvSpPr>
          <p:cNvPr id="8" name="Shape 5"/>
          <p:cNvSpPr/>
          <p:nvPr/>
        </p:nvSpPr>
        <p:spPr>
          <a:xfrm>
            <a:off x="694944" y="1408176"/>
            <a:ext cx="1005840" cy="0"/>
          </a:xfrm>
          <a:prstGeom prst="line">
            <a:avLst/>
          </a:prstGeom>
          <a:noFill/>
          <a:ln w="12700">
            <a:solidFill>
              <a:srgbClr val="F05A28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749808" y="1874520"/>
            <a:ext cx="3154680" cy="3246120"/>
          </a:xfrm>
          <a:prstGeom prst="roundRect">
            <a:avLst>
              <a:gd name="adj" fmla="val 2319"/>
            </a:avLst>
          </a:prstGeom>
          <a:solidFill>
            <a:srgbClr val="FFFFFF"/>
          </a:solidFill>
          <a:ln w="12700">
            <a:solidFill>
              <a:srgbClr val="7FCFE5">
                <a:alpha val="65000"/>
              </a:srgbClr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1042416" y="2176272"/>
            <a:ext cx="5486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F05A28"/>
                </a:solidFill>
              </a:rPr>
              <a:t>01</a:t>
            </a:r>
            <a:endParaRPr lang="en-US" sz="1700" dirty="0"/>
          </a:p>
        </p:txBody>
      </p:sp>
      <p:sp>
        <p:nvSpPr>
          <p:cNvPr id="11" name="Text 8"/>
          <p:cNvSpPr/>
          <p:nvPr/>
        </p:nvSpPr>
        <p:spPr>
          <a:xfrm>
            <a:off x="1042416" y="2633472"/>
            <a:ext cx="2423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0A3550"/>
                </a:solidFill>
              </a:rPr>
              <a:t>Энергетика</a:t>
            </a:r>
            <a:endParaRPr lang="en-US" sz="1800" dirty="0"/>
          </a:p>
        </p:txBody>
      </p:sp>
      <p:sp>
        <p:nvSpPr>
          <p:cNvPr id="12" name="Shape 9"/>
          <p:cNvSpPr/>
          <p:nvPr/>
        </p:nvSpPr>
        <p:spPr>
          <a:xfrm>
            <a:off x="1051560" y="3063240"/>
            <a:ext cx="685800" cy="0"/>
          </a:xfrm>
          <a:prstGeom prst="line">
            <a:avLst/>
          </a:prstGeom>
          <a:noFill/>
          <a:ln w="12700">
            <a:solidFill>
              <a:srgbClr val="0798C6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1042416" y="3401568"/>
            <a:ext cx="2523744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120" dirty="0">
                <a:solidFill>
                  <a:srgbClr val="29434E"/>
                </a:solidFill>
              </a:rPr>
              <a:t>Ключевые проблемы, современные решения и практические эффекты.</a:t>
            </a:r>
            <a:endParaRPr lang="en-US" sz="1120" dirty="0"/>
          </a:p>
        </p:txBody>
      </p:sp>
      <p:sp>
        <p:nvSpPr>
          <p:cNvPr id="14" name="Shape 11"/>
          <p:cNvSpPr/>
          <p:nvPr/>
        </p:nvSpPr>
        <p:spPr>
          <a:xfrm>
            <a:off x="1042416" y="4434840"/>
            <a:ext cx="1143000" cy="256032"/>
          </a:xfrm>
          <a:prstGeom prst="roundRect">
            <a:avLst>
              <a:gd name="adj" fmla="val 21429"/>
            </a:avLst>
          </a:prstGeom>
          <a:solidFill>
            <a:srgbClr val="0798C6">
              <a:alpha val="95000"/>
            </a:srgbClr>
          </a:solidFill>
          <a:ln w="12700">
            <a:solidFill>
              <a:srgbClr val="0798C6">
                <a:alpha val="0"/>
              </a:srgbClr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1115568" y="4494276"/>
            <a:ext cx="996696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680" b="1" dirty="0">
                <a:solidFill>
                  <a:srgbClr val="FFFFFF"/>
                </a:solidFill>
              </a:rPr>
              <a:t>АНАЛИТИКА</a:t>
            </a:r>
            <a:endParaRPr lang="en-US" sz="680" dirty="0"/>
          </a:p>
        </p:txBody>
      </p:sp>
      <p:sp>
        <p:nvSpPr>
          <p:cNvPr id="16" name="Shape 13"/>
          <p:cNvSpPr/>
          <p:nvPr/>
        </p:nvSpPr>
        <p:spPr>
          <a:xfrm>
            <a:off x="4453128" y="1874520"/>
            <a:ext cx="3154680" cy="3246120"/>
          </a:xfrm>
          <a:prstGeom prst="roundRect">
            <a:avLst>
              <a:gd name="adj" fmla="val 2319"/>
            </a:avLst>
          </a:prstGeom>
          <a:solidFill>
            <a:srgbClr val="FFFFFF"/>
          </a:solidFill>
          <a:ln w="12700">
            <a:solidFill>
              <a:srgbClr val="7FCFE5">
                <a:alpha val="65000"/>
              </a:srgbClr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4745736" y="2176272"/>
            <a:ext cx="5486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F05A28"/>
                </a:solidFill>
              </a:rPr>
              <a:t>02</a:t>
            </a:r>
            <a:endParaRPr lang="en-US" sz="1700" dirty="0"/>
          </a:p>
        </p:txBody>
      </p:sp>
      <p:sp>
        <p:nvSpPr>
          <p:cNvPr id="18" name="Text 15"/>
          <p:cNvSpPr/>
          <p:nvPr/>
        </p:nvSpPr>
        <p:spPr>
          <a:xfrm>
            <a:off x="4745736" y="2633472"/>
            <a:ext cx="2423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0A3550"/>
                </a:solidFill>
              </a:rPr>
              <a:t>Гидротехника</a:t>
            </a:r>
            <a:endParaRPr lang="en-US" sz="1800" dirty="0"/>
          </a:p>
        </p:txBody>
      </p:sp>
      <p:sp>
        <p:nvSpPr>
          <p:cNvPr id="19" name="Shape 16"/>
          <p:cNvSpPr/>
          <p:nvPr/>
        </p:nvSpPr>
        <p:spPr>
          <a:xfrm>
            <a:off x="4754880" y="3063240"/>
            <a:ext cx="685800" cy="0"/>
          </a:xfrm>
          <a:prstGeom prst="line">
            <a:avLst/>
          </a:prstGeom>
          <a:noFill/>
          <a:ln w="12700">
            <a:solidFill>
              <a:srgbClr val="0798C6"/>
            </a:solidFill>
            <a:prstDash val="solid"/>
          </a:ln>
        </p:spPr>
      </p:sp>
      <p:sp>
        <p:nvSpPr>
          <p:cNvPr id="20" name="Text 17"/>
          <p:cNvSpPr/>
          <p:nvPr/>
        </p:nvSpPr>
        <p:spPr>
          <a:xfrm>
            <a:off x="4745736" y="3401568"/>
            <a:ext cx="2523744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120" dirty="0">
                <a:solidFill>
                  <a:srgbClr val="29434E"/>
                </a:solidFill>
              </a:rPr>
              <a:t>Мониторинг, диагностика и безопасная эксплуатация сооружений.</a:t>
            </a:r>
            <a:endParaRPr lang="en-US" sz="1120" dirty="0"/>
          </a:p>
        </p:txBody>
      </p:sp>
      <p:sp>
        <p:nvSpPr>
          <p:cNvPr id="21" name="Shape 18"/>
          <p:cNvSpPr/>
          <p:nvPr/>
        </p:nvSpPr>
        <p:spPr>
          <a:xfrm>
            <a:off x="4745736" y="4434840"/>
            <a:ext cx="1143000" cy="256032"/>
          </a:xfrm>
          <a:prstGeom prst="roundRect">
            <a:avLst>
              <a:gd name="adj" fmla="val 21429"/>
            </a:avLst>
          </a:prstGeom>
          <a:solidFill>
            <a:srgbClr val="F05A28">
              <a:alpha val="95000"/>
            </a:srgbClr>
          </a:solidFill>
          <a:ln w="12700">
            <a:solidFill>
              <a:srgbClr val="F05A28">
                <a:alpha val="0"/>
              </a:srgbClr>
            </a:solidFill>
            <a:prstDash val="solid"/>
          </a:ln>
        </p:spPr>
      </p:sp>
      <p:sp>
        <p:nvSpPr>
          <p:cNvPr id="22" name="Text 19"/>
          <p:cNvSpPr/>
          <p:nvPr/>
        </p:nvSpPr>
        <p:spPr>
          <a:xfrm>
            <a:off x="4818888" y="4494276"/>
            <a:ext cx="996696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680" b="1" dirty="0">
                <a:solidFill>
                  <a:srgbClr val="FFFFFF"/>
                </a:solidFill>
              </a:rPr>
              <a:t>МОНИТОРИНГ</a:t>
            </a:r>
            <a:endParaRPr lang="en-US" sz="680" dirty="0"/>
          </a:p>
        </p:txBody>
      </p:sp>
      <p:sp>
        <p:nvSpPr>
          <p:cNvPr id="23" name="Shape 20"/>
          <p:cNvSpPr/>
          <p:nvPr/>
        </p:nvSpPr>
        <p:spPr>
          <a:xfrm>
            <a:off x="8156448" y="1874520"/>
            <a:ext cx="3154680" cy="3246120"/>
          </a:xfrm>
          <a:prstGeom prst="roundRect">
            <a:avLst>
              <a:gd name="adj" fmla="val 2319"/>
            </a:avLst>
          </a:prstGeom>
          <a:solidFill>
            <a:srgbClr val="FFFFFF"/>
          </a:solidFill>
          <a:ln w="12700">
            <a:solidFill>
              <a:srgbClr val="7FCFE5">
                <a:alpha val="65000"/>
              </a:srgbClr>
            </a:solidFill>
            <a:prstDash val="solid"/>
          </a:ln>
        </p:spPr>
      </p:sp>
      <p:sp>
        <p:nvSpPr>
          <p:cNvPr id="24" name="Text 21"/>
          <p:cNvSpPr/>
          <p:nvPr/>
        </p:nvSpPr>
        <p:spPr>
          <a:xfrm>
            <a:off x="8449056" y="2176272"/>
            <a:ext cx="5486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F05A28"/>
                </a:solidFill>
              </a:rPr>
              <a:t>03</a:t>
            </a:r>
            <a:endParaRPr lang="en-US" sz="1700" dirty="0"/>
          </a:p>
        </p:txBody>
      </p:sp>
      <p:sp>
        <p:nvSpPr>
          <p:cNvPr id="25" name="Text 22"/>
          <p:cNvSpPr/>
          <p:nvPr/>
        </p:nvSpPr>
        <p:spPr>
          <a:xfrm>
            <a:off x="8449056" y="2633472"/>
            <a:ext cx="2423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0A3550"/>
                </a:solidFill>
              </a:rPr>
              <a:t>Наука и образование</a:t>
            </a:r>
            <a:endParaRPr lang="en-US" sz="1800" dirty="0"/>
          </a:p>
        </p:txBody>
      </p:sp>
      <p:sp>
        <p:nvSpPr>
          <p:cNvPr id="26" name="Shape 23"/>
          <p:cNvSpPr/>
          <p:nvPr/>
        </p:nvSpPr>
        <p:spPr>
          <a:xfrm>
            <a:off x="8458200" y="3063240"/>
            <a:ext cx="685800" cy="0"/>
          </a:xfrm>
          <a:prstGeom prst="line">
            <a:avLst/>
          </a:prstGeom>
          <a:noFill/>
          <a:ln w="12700">
            <a:solidFill>
              <a:srgbClr val="0798C6"/>
            </a:solidFill>
            <a:prstDash val="solid"/>
          </a:ln>
        </p:spPr>
      </p:sp>
      <p:sp>
        <p:nvSpPr>
          <p:cNvPr id="27" name="Text 24"/>
          <p:cNvSpPr/>
          <p:nvPr/>
        </p:nvSpPr>
        <p:spPr>
          <a:xfrm>
            <a:off x="8449056" y="3401568"/>
            <a:ext cx="2523744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120" dirty="0">
                <a:solidFill>
                  <a:srgbClr val="29434E"/>
                </a:solidFill>
              </a:rPr>
              <a:t>ИТ, инжиниринг, кадры и межотраслевое взаимодействие.</a:t>
            </a:r>
            <a:endParaRPr lang="en-US" sz="1120" dirty="0"/>
          </a:p>
        </p:txBody>
      </p:sp>
      <p:sp>
        <p:nvSpPr>
          <p:cNvPr id="28" name="Shape 25"/>
          <p:cNvSpPr/>
          <p:nvPr/>
        </p:nvSpPr>
        <p:spPr>
          <a:xfrm>
            <a:off x="8449056" y="4434840"/>
            <a:ext cx="1143000" cy="256032"/>
          </a:xfrm>
          <a:prstGeom prst="roundRect">
            <a:avLst>
              <a:gd name="adj" fmla="val 21429"/>
            </a:avLst>
          </a:prstGeom>
          <a:solidFill>
            <a:srgbClr val="0798C6">
              <a:alpha val="95000"/>
            </a:srgbClr>
          </a:solidFill>
          <a:ln w="12700">
            <a:solidFill>
              <a:srgbClr val="0798C6">
                <a:alpha val="0"/>
              </a:srgbClr>
            </a:solidFill>
            <a:prstDash val="solid"/>
          </a:ln>
        </p:spPr>
      </p:sp>
      <p:sp>
        <p:nvSpPr>
          <p:cNvPr id="29" name="Text 26"/>
          <p:cNvSpPr/>
          <p:nvPr/>
        </p:nvSpPr>
        <p:spPr>
          <a:xfrm>
            <a:off x="8522208" y="4494276"/>
            <a:ext cx="996696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680" b="1" dirty="0">
                <a:solidFill>
                  <a:srgbClr val="FFFFFF"/>
                </a:solidFill>
              </a:rPr>
              <a:t>РАЗВИТИЕ</a:t>
            </a:r>
            <a:endParaRPr lang="en-US" sz="680" dirty="0"/>
          </a:p>
        </p:txBody>
      </p:sp>
      <p:sp>
        <p:nvSpPr>
          <p:cNvPr id="30" name="Shape 27"/>
          <p:cNvSpPr/>
          <p:nvPr/>
        </p:nvSpPr>
        <p:spPr>
          <a:xfrm>
            <a:off x="548640" y="6336792"/>
            <a:ext cx="11064240" cy="0"/>
          </a:xfrm>
          <a:prstGeom prst="line">
            <a:avLst/>
          </a:prstGeom>
          <a:noFill/>
          <a:ln w="12700">
            <a:solidFill>
              <a:srgbClr val="7FCFE5">
                <a:alpha val="58000"/>
              </a:srgbClr>
            </a:solidFill>
            <a:prstDash val="solid"/>
          </a:ln>
        </p:spPr>
      </p:sp>
      <p:sp>
        <p:nvSpPr>
          <p:cNvPr id="31" name="Text 28"/>
          <p:cNvSpPr/>
          <p:nvPr/>
        </p:nvSpPr>
        <p:spPr>
          <a:xfrm>
            <a:off x="548640" y="6473952"/>
            <a:ext cx="20116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b="1" dirty="0">
                <a:solidFill>
                  <a:srgbClr val="005A8D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АНГАРА’ 2026</a:t>
            </a:r>
            <a:endParaRPr lang="en-US" sz="850" dirty="0"/>
          </a:p>
        </p:txBody>
      </p:sp>
      <p:sp>
        <p:nvSpPr>
          <p:cNvPr id="32" name="Text 29"/>
          <p:cNvSpPr/>
          <p:nvPr/>
        </p:nvSpPr>
        <p:spPr>
          <a:xfrm>
            <a:off x="2606040" y="6473952"/>
            <a:ext cx="20574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6E7F86"/>
                </a:solidFill>
              </a:rPr>
              <a:t>23–27 июня · Иркутск</a:t>
            </a:r>
            <a:endParaRPr lang="en-US" sz="750" dirty="0"/>
          </a:p>
        </p:txBody>
      </p:sp>
      <p:sp>
        <p:nvSpPr>
          <p:cNvPr id="34" name="Text 31"/>
          <p:cNvSpPr/>
          <p:nvPr/>
        </p:nvSpPr>
        <p:spPr>
          <a:xfrm>
            <a:off x="11201400" y="6446520"/>
            <a:ext cx="4572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6E7F86"/>
                </a:solidFill>
              </a:rPr>
              <a:t>05</a:t>
            </a:r>
            <a:endParaRPr lang="en-US" sz="800" dirty="0"/>
          </a:p>
        </p:txBody>
      </p:sp>
      <p:sp>
        <p:nvSpPr>
          <p:cNvPr id="6" name="Text 0">
            <a:extLst>
              <a:ext uri="{FF2B5EF4-FFF2-40B4-BE49-F238E27FC236}">
                <a16:creationId xmlns:a16="http://schemas.microsoft.com/office/drawing/2014/main" id="{235D638A-5A90-BBD3-2A53-A09F01AA51F8}"/>
              </a:ext>
            </a:extLst>
          </p:cNvPr>
          <p:cNvSpPr/>
          <p:nvPr/>
        </p:nvSpPr>
        <p:spPr>
          <a:xfrm>
            <a:off x="594360" y="338328"/>
            <a:ext cx="22402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500" b="1" dirty="0">
                <a:solidFill>
                  <a:srgbClr val="005A8D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АНГАРА’ 2026</a:t>
            </a:r>
            <a:r>
              <a:rPr lang="ru-RU" sz="1500" b="1" dirty="0">
                <a:solidFill>
                  <a:srgbClr val="005A8D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 </a:t>
            </a:r>
            <a:r>
              <a:rPr lang="en-US" sz="1500" b="1" dirty="0">
                <a:solidFill>
                  <a:srgbClr val="005A8D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|</a:t>
            </a:r>
            <a:r>
              <a:rPr lang="ru-RU" sz="1500" b="1" dirty="0">
                <a:solidFill>
                  <a:srgbClr val="005A8D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 КС ГТС-8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/>
          <p:nvPr/>
        </p:nvSpPr>
        <p:spPr>
          <a:xfrm>
            <a:off x="594360" y="658368"/>
            <a:ext cx="228600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620" dirty="0">
                <a:solidFill>
                  <a:srgbClr val="6E7F86"/>
                </a:solidFill>
              </a:rPr>
              <a:t>научно-практическая конференция</a:t>
            </a:r>
            <a:endParaRPr lang="en-US" sz="620" dirty="0"/>
          </a:p>
        </p:txBody>
      </p:sp>
      <p:sp>
        <p:nvSpPr>
          <p:cNvPr id="7" name="Text 4"/>
          <p:cNvSpPr/>
          <p:nvPr/>
        </p:nvSpPr>
        <p:spPr>
          <a:xfrm>
            <a:off x="676656" y="896112"/>
            <a:ext cx="676656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0A355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Данные и сравнение</a:t>
            </a:r>
            <a:endParaRPr lang="en-US" sz="2800" dirty="0"/>
          </a:p>
        </p:txBody>
      </p:sp>
      <p:sp>
        <p:nvSpPr>
          <p:cNvPr id="8" name="Shape 5"/>
          <p:cNvSpPr/>
          <p:nvPr/>
        </p:nvSpPr>
        <p:spPr>
          <a:xfrm>
            <a:off x="694944" y="1463040"/>
            <a:ext cx="1005840" cy="0"/>
          </a:xfrm>
          <a:prstGeom prst="line">
            <a:avLst/>
          </a:prstGeom>
          <a:noFill/>
          <a:ln w="12700">
            <a:solidFill>
              <a:srgbClr val="F05A28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786384" y="1737360"/>
            <a:ext cx="5074920" cy="3749040"/>
          </a:xfrm>
          <a:prstGeom prst="roundRect">
            <a:avLst>
              <a:gd name="adj" fmla="val 1951"/>
            </a:avLst>
          </a:prstGeom>
          <a:solidFill>
            <a:srgbClr val="FFFFFF"/>
          </a:solidFill>
          <a:ln w="12700">
            <a:solidFill>
              <a:srgbClr val="7FCFE5">
                <a:alpha val="70000"/>
              </a:srgbClr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1060704" y="1993392"/>
            <a:ext cx="256032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A3550"/>
                </a:solidFill>
              </a:rPr>
              <a:t>Название графика</a:t>
            </a:r>
            <a:endParaRPr lang="en-US" sz="1400" dirty="0"/>
          </a:p>
        </p:txBody>
      </p:sp>
      <p:sp>
        <p:nvSpPr>
          <p:cNvPr id="11" name="Shape 8"/>
          <p:cNvSpPr/>
          <p:nvPr/>
        </p:nvSpPr>
        <p:spPr>
          <a:xfrm>
            <a:off x="1234440" y="3847338"/>
            <a:ext cx="420624" cy="1181862"/>
          </a:xfrm>
          <a:prstGeom prst="rect">
            <a:avLst/>
          </a:prstGeom>
          <a:solidFill>
            <a:srgbClr val="0798C6">
              <a:alpha val="96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1207008" y="5138928"/>
            <a:ext cx="475488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dirty="0">
                <a:solidFill>
                  <a:srgbClr val="6E7F86"/>
                </a:solidFill>
              </a:rPr>
              <a:t>A</a:t>
            </a:r>
            <a:endParaRPr lang="en-US" sz="800" dirty="0"/>
          </a:p>
        </p:txBody>
      </p:sp>
      <p:sp>
        <p:nvSpPr>
          <p:cNvPr id="13" name="Text 10"/>
          <p:cNvSpPr/>
          <p:nvPr/>
        </p:nvSpPr>
        <p:spPr>
          <a:xfrm>
            <a:off x="1161288" y="3591306"/>
            <a:ext cx="5943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50" b="1" dirty="0">
                <a:solidFill>
                  <a:srgbClr val="0A3550"/>
                </a:solidFill>
              </a:rPr>
              <a:t>55%</a:t>
            </a:r>
            <a:endParaRPr lang="en-US" sz="850" dirty="0"/>
          </a:p>
        </p:txBody>
      </p:sp>
      <p:sp>
        <p:nvSpPr>
          <p:cNvPr id="14" name="Shape 11"/>
          <p:cNvSpPr/>
          <p:nvPr/>
        </p:nvSpPr>
        <p:spPr>
          <a:xfrm>
            <a:off x="2258568" y="3353105"/>
            <a:ext cx="420624" cy="1676095"/>
          </a:xfrm>
          <a:prstGeom prst="rect">
            <a:avLst/>
          </a:prstGeom>
          <a:solidFill>
            <a:srgbClr val="F05A28">
              <a:alpha val="96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2231136" y="5138928"/>
            <a:ext cx="475488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dirty="0">
                <a:solidFill>
                  <a:srgbClr val="6E7F86"/>
                </a:solidFill>
              </a:rPr>
              <a:t>B</a:t>
            </a:r>
            <a:endParaRPr lang="en-US" sz="800" dirty="0"/>
          </a:p>
        </p:txBody>
      </p:sp>
      <p:sp>
        <p:nvSpPr>
          <p:cNvPr id="16" name="Text 13"/>
          <p:cNvSpPr/>
          <p:nvPr/>
        </p:nvSpPr>
        <p:spPr>
          <a:xfrm>
            <a:off x="2185416" y="3097073"/>
            <a:ext cx="5943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50" b="1" dirty="0">
                <a:solidFill>
                  <a:srgbClr val="0A3550"/>
                </a:solidFill>
              </a:rPr>
              <a:t>78%</a:t>
            </a:r>
            <a:endParaRPr lang="en-US" sz="850" dirty="0"/>
          </a:p>
        </p:txBody>
      </p:sp>
      <p:sp>
        <p:nvSpPr>
          <p:cNvPr id="17" name="Shape 14"/>
          <p:cNvSpPr/>
          <p:nvPr/>
        </p:nvSpPr>
        <p:spPr>
          <a:xfrm>
            <a:off x="3282696" y="4126687"/>
            <a:ext cx="420624" cy="902513"/>
          </a:xfrm>
          <a:prstGeom prst="rect">
            <a:avLst/>
          </a:prstGeom>
          <a:solidFill>
            <a:srgbClr val="0798C6">
              <a:alpha val="96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3255264" y="5138928"/>
            <a:ext cx="475488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dirty="0">
                <a:solidFill>
                  <a:srgbClr val="6E7F86"/>
                </a:solidFill>
              </a:rPr>
              <a:t>C</a:t>
            </a:r>
            <a:endParaRPr lang="en-US" sz="800" dirty="0"/>
          </a:p>
        </p:txBody>
      </p:sp>
      <p:sp>
        <p:nvSpPr>
          <p:cNvPr id="19" name="Text 16"/>
          <p:cNvSpPr/>
          <p:nvPr/>
        </p:nvSpPr>
        <p:spPr>
          <a:xfrm>
            <a:off x="3209544" y="3870655"/>
            <a:ext cx="5943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50" b="1" dirty="0">
                <a:solidFill>
                  <a:srgbClr val="0A3550"/>
                </a:solidFill>
              </a:rPr>
              <a:t>42%</a:t>
            </a:r>
            <a:endParaRPr lang="en-US" sz="850" dirty="0"/>
          </a:p>
        </p:txBody>
      </p:sp>
      <p:sp>
        <p:nvSpPr>
          <p:cNvPr id="20" name="Shape 17"/>
          <p:cNvSpPr/>
          <p:nvPr/>
        </p:nvSpPr>
        <p:spPr>
          <a:xfrm>
            <a:off x="4306824" y="3138221"/>
            <a:ext cx="420624" cy="1890979"/>
          </a:xfrm>
          <a:prstGeom prst="rect">
            <a:avLst/>
          </a:prstGeom>
          <a:solidFill>
            <a:srgbClr val="F05A28">
              <a:alpha val="96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21" name="Text 18"/>
          <p:cNvSpPr/>
          <p:nvPr/>
        </p:nvSpPr>
        <p:spPr>
          <a:xfrm>
            <a:off x="4279392" y="5138928"/>
            <a:ext cx="475488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dirty="0">
                <a:solidFill>
                  <a:srgbClr val="6E7F86"/>
                </a:solidFill>
              </a:rPr>
              <a:t>D</a:t>
            </a:r>
            <a:endParaRPr lang="en-US" sz="800" dirty="0"/>
          </a:p>
        </p:txBody>
      </p:sp>
      <p:sp>
        <p:nvSpPr>
          <p:cNvPr id="22" name="Text 19"/>
          <p:cNvSpPr/>
          <p:nvPr/>
        </p:nvSpPr>
        <p:spPr>
          <a:xfrm>
            <a:off x="4233672" y="2882189"/>
            <a:ext cx="5943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50" b="1" dirty="0">
                <a:solidFill>
                  <a:srgbClr val="0A3550"/>
                </a:solidFill>
              </a:rPr>
              <a:t>88%</a:t>
            </a:r>
            <a:endParaRPr lang="en-US" sz="850" dirty="0"/>
          </a:p>
        </p:txBody>
      </p:sp>
      <p:sp>
        <p:nvSpPr>
          <p:cNvPr id="23" name="Shape 20"/>
          <p:cNvSpPr/>
          <p:nvPr/>
        </p:nvSpPr>
        <p:spPr>
          <a:xfrm>
            <a:off x="6199632" y="1874520"/>
            <a:ext cx="4041648" cy="749808"/>
          </a:xfrm>
          <a:prstGeom prst="roundRect">
            <a:avLst>
              <a:gd name="adj" fmla="val 9756"/>
            </a:avLst>
          </a:prstGeom>
          <a:solidFill>
            <a:srgbClr val="FFFFFF"/>
          </a:solidFill>
          <a:ln w="12700">
            <a:solidFill>
              <a:srgbClr val="7FCFE5">
                <a:alpha val="55000"/>
              </a:srgbClr>
            </a:solidFill>
            <a:prstDash val="solid"/>
          </a:ln>
        </p:spPr>
      </p:sp>
      <p:sp>
        <p:nvSpPr>
          <p:cNvPr id="24" name="Text 21"/>
          <p:cNvSpPr/>
          <p:nvPr/>
        </p:nvSpPr>
        <p:spPr>
          <a:xfrm>
            <a:off x="6473952" y="2020824"/>
            <a:ext cx="25603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20" b="1" dirty="0">
                <a:solidFill>
                  <a:srgbClr val="0A3550"/>
                </a:solidFill>
              </a:rPr>
              <a:t>Ключевое наблюдение</a:t>
            </a:r>
            <a:endParaRPr lang="en-US" sz="1320" dirty="0"/>
          </a:p>
        </p:txBody>
      </p:sp>
      <p:sp>
        <p:nvSpPr>
          <p:cNvPr id="25" name="Text 22"/>
          <p:cNvSpPr/>
          <p:nvPr/>
        </p:nvSpPr>
        <p:spPr>
          <a:xfrm>
            <a:off x="6473952" y="2286000"/>
            <a:ext cx="32918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20" dirty="0">
                <a:solidFill>
                  <a:srgbClr val="6E7F86"/>
                </a:solidFill>
              </a:rPr>
              <a:t>Короткий комментарий к данным.</a:t>
            </a:r>
            <a:endParaRPr lang="en-US" sz="920" dirty="0"/>
          </a:p>
        </p:txBody>
      </p:sp>
      <p:sp>
        <p:nvSpPr>
          <p:cNvPr id="26" name="Shape 23"/>
          <p:cNvSpPr/>
          <p:nvPr/>
        </p:nvSpPr>
        <p:spPr>
          <a:xfrm>
            <a:off x="6199632" y="2953512"/>
            <a:ext cx="4041648" cy="749808"/>
          </a:xfrm>
          <a:prstGeom prst="roundRect">
            <a:avLst>
              <a:gd name="adj" fmla="val 9756"/>
            </a:avLst>
          </a:prstGeom>
          <a:solidFill>
            <a:srgbClr val="FFFFFF"/>
          </a:solidFill>
          <a:ln w="12700">
            <a:solidFill>
              <a:srgbClr val="7FCFE5">
                <a:alpha val="55000"/>
              </a:srgbClr>
            </a:solidFill>
            <a:prstDash val="solid"/>
          </a:ln>
        </p:spPr>
      </p:sp>
      <p:sp>
        <p:nvSpPr>
          <p:cNvPr id="27" name="Text 24"/>
          <p:cNvSpPr/>
          <p:nvPr/>
        </p:nvSpPr>
        <p:spPr>
          <a:xfrm>
            <a:off x="6473952" y="3099816"/>
            <a:ext cx="25603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20" b="1" dirty="0">
                <a:solidFill>
                  <a:srgbClr val="0A3550"/>
                </a:solidFill>
              </a:rPr>
              <a:t>Риск / ограничение</a:t>
            </a:r>
            <a:endParaRPr lang="en-US" sz="1320" dirty="0"/>
          </a:p>
        </p:txBody>
      </p:sp>
      <p:sp>
        <p:nvSpPr>
          <p:cNvPr id="28" name="Text 25"/>
          <p:cNvSpPr/>
          <p:nvPr/>
        </p:nvSpPr>
        <p:spPr>
          <a:xfrm>
            <a:off x="6473952" y="3364992"/>
            <a:ext cx="32918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20" dirty="0">
                <a:solidFill>
                  <a:srgbClr val="6E7F86"/>
                </a:solidFill>
              </a:rPr>
              <a:t>Короткий комментарий к данным.</a:t>
            </a:r>
            <a:endParaRPr lang="en-US" sz="920" dirty="0"/>
          </a:p>
        </p:txBody>
      </p:sp>
      <p:sp>
        <p:nvSpPr>
          <p:cNvPr id="29" name="Shape 26"/>
          <p:cNvSpPr/>
          <p:nvPr/>
        </p:nvSpPr>
        <p:spPr>
          <a:xfrm>
            <a:off x="6199632" y="4032504"/>
            <a:ext cx="4041648" cy="749808"/>
          </a:xfrm>
          <a:prstGeom prst="roundRect">
            <a:avLst>
              <a:gd name="adj" fmla="val 9756"/>
            </a:avLst>
          </a:prstGeom>
          <a:solidFill>
            <a:srgbClr val="FFFFFF"/>
          </a:solidFill>
          <a:ln w="12700">
            <a:solidFill>
              <a:srgbClr val="7FCFE5">
                <a:alpha val="55000"/>
              </a:srgbClr>
            </a:solidFill>
            <a:prstDash val="solid"/>
          </a:ln>
        </p:spPr>
      </p:sp>
      <p:sp>
        <p:nvSpPr>
          <p:cNvPr id="30" name="Text 27"/>
          <p:cNvSpPr/>
          <p:nvPr/>
        </p:nvSpPr>
        <p:spPr>
          <a:xfrm>
            <a:off x="6473952" y="4178808"/>
            <a:ext cx="25603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20" b="1" dirty="0">
                <a:solidFill>
                  <a:srgbClr val="0A3550"/>
                </a:solidFill>
              </a:rPr>
              <a:t>Рекомендация</a:t>
            </a:r>
            <a:endParaRPr lang="en-US" sz="1320" dirty="0"/>
          </a:p>
        </p:txBody>
      </p:sp>
      <p:sp>
        <p:nvSpPr>
          <p:cNvPr id="31" name="Text 28"/>
          <p:cNvSpPr/>
          <p:nvPr/>
        </p:nvSpPr>
        <p:spPr>
          <a:xfrm>
            <a:off x="6473952" y="4443984"/>
            <a:ext cx="32918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20" dirty="0">
                <a:solidFill>
                  <a:srgbClr val="6E7F86"/>
                </a:solidFill>
              </a:rPr>
              <a:t>Короткий комментарий к данным.</a:t>
            </a:r>
            <a:endParaRPr lang="en-US" sz="920" dirty="0"/>
          </a:p>
        </p:txBody>
      </p:sp>
      <p:sp>
        <p:nvSpPr>
          <p:cNvPr id="32" name="Shape 29"/>
          <p:cNvSpPr/>
          <p:nvPr/>
        </p:nvSpPr>
        <p:spPr>
          <a:xfrm>
            <a:off x="548640" y="6336792"/>
            <a:ext cx="11064240" cy="0"/>
          </a:xfrm>
          <a:prstGeom prst="line">
            <a:avLst/>
          </a:prstGeom>
          <a:noFill/>
          <a:ln w="12700">
            <a:solidFill>
              <a:srgbClr val="7FCFE5">
                <a:alpha val="58000"/>
              </a:srgbClr>
            </a:solidFill>
            <a:prstDash val="solid"/>
          </a:ln>
        </p:spPr>
      </p:sp>
      <p:sp>
        <p:nvSpPr>
          <p:cNvPr id="33" name="Text 30"/>
          <p:cNvSpPr/>
          <p:nvPr/>
        </p:nvSpPr>
        <p:spPr>
          <a:xfrm>
            <a:off x="548640" y="6473952"/>
            <a:ext cx="20116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b="1" dirty="0">
                <a:solidFill>
                  <a:srgbClr val="005A8D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АНГАРА’ 2026</a:t>
            </a:r>
            <a:endParaRPr lang="en-US" sz="850" dirty="0"/>
          </a:p>
        </p:txBody>
      </p:sp>
      <p:sp>
        <p:nvSpPr>
          <p:cNvPr id="34" name="Text 31"/>
          <p:cNvSpPr/>
          <p:nvPr/>
        </p:nvSpPr>
        <p:spPr>
          <a:xfrm>
            <a:off x="2606040" y="6473952"/>
            <a:ext cx="20574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6E7F86"/>
                </a:solidFill>
              </a:rPr>
              <a:t>23–27 июня · Иркутск</a:t>
            </a:r>
            <a:endParaRPr lang="en-US" sz="750" dirty="0"/>
          </a:p>
        </p:txBody>
      </p:sp>
      <p:sp>
        <p:nvSpPr>
          <p:cNvPr id="36" name="Text 33"/>
          <p:cNvSpPr/>
          <p:nvPr/>
        </p:nvSpPr>
        <p:spPr>
          <a:xfrm>
            <a:off x="11201400" y="6446520"/>
            <a:ext cx="4572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6E7F86"/>
                </a:solidFill>
              </a:rPr>
              <a:t>06</a:t>
            </a:r>
            <a:endParaRPr lang="en-US" sz="800" dirty="0"/>
          </a:p>
        </p:txBody>
      </p:sp>
      <p:sp>
        <p:nvSpPr>
          <p:cNvPr id="6" name="Text 0">
            <a:extLst>
              <a:ext uri="{FF2B5EF4-FFF2-40B4-BE49-F238E27FC236}">
                <a16:creationId xmlns:a16="http://schemas.microsoft.com/office/drawing/2014/main" id="{4790FC84-9E53-6B2D-0958-36EB79868103}"/>
              </a:ext>
            </a:extLst>
          </p:cNvPr>
          <p:cNvSpPr/>
          <p:nvPr/>
        </p:nvSpPr>
        <p:spPr>
          <a:xfrm>
            <a:off x="594360" y="338328"/>
            <a:ext cx="22402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500" b="1" dirty="0">
                <a:solidFill>
                  <a:srgbClr val="005A8D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АНГАРА’ 2026</a:t>
            </a:r>
            <a:r>
              <a:rPr lang="ru-RU" sz="1500" b="1" dirty="0">
                <a:solidFill>
                  <a:srgbClr val="005A8D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 </a:t>
            </a:r>
            <a:r>
              <a:rPr lang="en-US" sz="1500" b="1" dirty="0">
                <a:solidFill>
                  <a:srgbClr val="005A8D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|</a:t>
            </a:r>
            <a:r>
              <a:rPr lang="ru-RU" sz="1500" b="1" dirty="0">
                <a:solidFill>
                  <a:srgbClr val="005A8D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 КС ГТС-8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804672" y="2139696"/>
            <a:ext cx="37490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200" b="1" dirty="0">
                <a:solidFill>
                  <a:srgbClr val="0A355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Спасибо!</a:t>
            </a:r>
            <a:endParaRPr lang="en-US" sz="4200" dirty="0"/>
          </a:p>
        </p:txBody>
      </p:sp>
      <p:sp>
        <p:nvSpPr>
          <p:cNvPr id="4" name="Text 1"/>
          <p:cNvSpPr/>
          <p:nvPr/>
        </p:nvSpPr>
        <p:spPr>
          <a:xfrm>
            <a:off x="841248" y="2880360"/>
            <a:ext cx="393192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dirty="0">
                <a:solidFill>
                  <a:srgbClr val="29434E"/>
                </a:solidFill>
              </a:rPr>
              <a:t>Вопросы и обсуждение</a:t>
            </a:r>
            <a:endParaRPr lang="en-US" sz="1800" dirty="0"/>
          </a:p>
        </p:txBody>
      </p:sp>
      <p:sp>
        <p:nvSpPr>
          <p:cNvPr id="5" name="Shape 2"/>
          <p:cNvSpPr/>
          <p:nvPr/>
        </p:nvSpPr>
        <p:spPr>
          <a:xfrm>
            <a:off x="841248" y="3419856"/>
            <a:ext cx="1353312" cy="0"/>
          </a:xfrm>
          <a:prstGeom prst="line">
            <a:avLst/>
          </a:prstGeom>
          <a:noFill/>
          <a:ln w="12700">
            <a:solidFill>
              <a:srgbClr val="F05A28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1458765" y="5596128"/>
            <a:ext cx="23317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b="1" dirty="0">
                <a:solidFill>
                  <a:srgbClr val="F05A28"/>
                </a:solidFill>
              </a:rPr>
              <a:t>23–27 ИЮНЯ · ИРКУТСК</a:t>
            </a:r>
            <a:endParaRPr lang="en-US" sz="950" dirty="0"/>
          </a:p>
        </p:txBody>
      </p:sp>
      <p:sp>
        <p:nvSpPr>
          <p:cNvPr id="2" name="Text 0">
            <a:extLst>
              <a:ext uri="{FF2B5EF4-FFF2-40B4-BE49-F238E27FC236}">
                <a16:creationId xmlns:a16="http://schemas.microsoft.com/office/drawing/2014/main" id="{14714A2B-4DCF-FC2B-4056-1DD169EB1EA3}"/>
              </a:ext>
            </a:extLst>
          </p:cNvPr>
          <p:cNvSpPr/>
          <p:nvPr/>
        </p:nvSpPr>
        <p:spPr>
          <a:xfrm>
            <a:off x="1473518" y="5292312"/>
            <a:ext cx="22402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500" b="1" dirty="0">
                <a:solidFill>
                  <a:srgbClr val="005A8D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АНГАРА’ 2026</a:t>
            </a:r>
            <a:r>
              <a:rPr lang="ru-RU" sz="1500" b="1" dirty="0">
                <a:solidFill>
                  <a:srgbClr val="005A8D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 </a:t>
            </a:r>
            <a:r>
              <a:rPr lang="en-US" sz="1500" b="1" dirty="0">
                <a:solidFill>
                  <a:srgbClr val="005A8D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|</a:t>
            </a:r>
            <a:r>
              <a:rPr lang="ru-RU" sz="1500" b="1" dirty="0">
                <a:solidFill>
                  <a:srgbClr val="005A8D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 КС ГТС-8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3222</TotalTime>
  <Words>324</Words>
  <Application>Microsoft Office PowerPoint</Application>
  <PresentationFormat>Широкоэкранный</PresentationFormat>
  <Paragraphs>97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Aptos</vt:lpstr>
      <vt:lpstr>Aptos Display</vt:lpstr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OpenAI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АНГАРА 2026 — светлый шаблон презентации</dc:title>
  <dc:subject>Светлый шаблон презентации АНГАРА 2026</dc:subject>
  <dc:creator>OpenAI</dc:creator>
  <cp:lastModifiedBy>Александр Сысоев</cp:lastModifiedBy>
  <cp:revision>11</cp:revision>
  <dcterms:created xsi:type="dcterms:W3CDTF">2026-06-02T08:26:01Z</dcterms:created>
  <dcterms:modified xsi:type="dcterms:W3CDTF">2026-06-15T09:46:48Z</dcterms:modified>
</cp:coreProperties>
</file>